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81" r:id="rId4"/>
    <p:sldId id="264" r:id="rId5"/>
    <p:sldId id="258" r:id="rId6"/>
    <p:sldId id="262" r:id="rId7"/>
    <p:sldId id="259" r:id="rId8"/>
    <p:sldId id="266" r:id="rId9"/>
    <p:sldId id="267" r:id="rId10"/>
    <p:sldId id="263" r:id="rId11"/>
    <p:sldId id="260" r:id="rId12"/>
    <p:sldId id="272" r:id="rId13"/>
    <p:sldId id="268" r:id="rId14"/>
    <p:sldId id="277" r:id="rId15"/>
    <p:sldId id="278" r:id="rId16"/>
    <p:sldId id="269" r:id="rId17"/>
    <p:sldId id="271" r:id="rId18"/>
    <p:sldId id="273" r:id="rId19"/>
    <p:sldId id="275" r:id="rId20"/>
    <p:sldId id="274" r:id="rId21"/>
    <p:sldId id="276" r:id="rId22"/>
    <p:sldId id="279" r:id="rId23"/>
    <p:sldId id="280" r:id="rId24"/>
    <p:sldId id="261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829B94B7-B98D-45A2-899B-C148EDCFA007}">
          <p14:sldIdLst>
            <p14:sldId id="256"/>
            <p14:sldId id="257"/>
            <p14:sldId id="281"/>
            <p14:sldId id="264"/>
            <p14:sldId id="258"/>
            <p14:sldId id="262"/>
            <p14:sldId id="259"/>
            <p14:sldId id="266"/>
            <p14:sldId id="267"/>
            <p14:sldId id="263"/>
            <p14:sldId id="260"/>
            <p14:sldId id="272"/>
            <p14:sldId id="268"/>
            <p14:sldId id="277"/>
            <p14:sldId id="278"/>
            <p14:sldId id="269"/>
            <p14:sldId id="271"/>
            <p14:sldId id="273"/>
            <p14:sldId id="275"/>
            <p14:sldId id="274"/>
            <p14:sldId id="276"/>
            <p14:sldId id="279"/>
            <p14:sldId id="280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12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57292-9951-4988-918A-7D6C62A13636}" type="datetimeFigureOut">
              <a:rPr kumimoji="1" lang="ja-JP" altLang="en-US" smtClean="0"/>
              <a:t>2021/1/25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89089-B79D-41A8-97EE-B3A01A7344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3702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57292-9951-4988-918A-7D6C62A13636}" type="datetimeFigureOut">
              <a:rPr kumimoji="1" lang="ja-JP" altLang="en-US" smtClean="0"/>
              <a:t>2021/1/25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89089-B79D-41A8-97EE-B3A01A7344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2221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57292-9951-4988-918A-7D6C62A13636}" type="datetimeFigureOut">
              <a:rPr kumimoji="1" lang="ja-JP" altLang="en-US" smtClean="0"/>
              <a:t>2021/1/25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89089-B79D-41A8-97EE-B3A01A7344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0585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57292-9951-4988-918A-7D6C62A13636}" type="datetimeFigureOut">
              <a:rPr kumimoji="1" lang="ja-JP" altLang="en-US" smtClean="0"/>
              <a:t>2021/1/25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89089-B79D-41A8-97EE-B3A01A7344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221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57292-9951-4988-918A-7D6C62A13636}" type="datetimeFigureOut">
              <a:rPr kumimoji="1" lang="ja-JP" altLang="en-US" smtClean="0"/>
              <a:t>2021/1/25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89089-B79D-41A8-97EE-B3A01A7344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5658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57292-9951-4988-918A-7D6C62A13636}" type="datetimeFigureOut">
              <a:rPr kumimoji="1" lang="ja-JP" altLang="en-US" smtClean="0"/>
              <a:t>2021/1/25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89089-B79D-41A8-97EE-B3A01A7344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3686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57292-9951-4988-918A-7D6C62A13636}" type="datetimeFigureOut">
              <a:rPr kumimoji="1" lang="ja-JP" altLang="en-US" smtClean="0"/>
              <a:t>2021/1/25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89089-B79D-41A8-97EE-B3A01A7344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0313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57292-9951-4988-918A-7D6C62A13636}" type="datetimeFigureOut">
              <a:rPr kumimoji="1" lang="ja-JP" altLang="en-US" smtClean="0"/>
              <a:t>2021/1/25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89089-B79D-41A8-97EE-B3A01A7344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9335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57292-9951-4988-918A-7D6C62A13636}" type="datetimeFigureOut">
              <a:rPr kumimoji="1" lang="ja-JP" altLang="en-US" smtClean="0"/>
              <a:t>2021/1/25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89089-B79D-41A8-97EE-B3A01A7344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8589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57292-9951-4988-918A-7D6C62A13636}" type="datetimeFigureOut">
              <a:rPr kumimoji="1" lang="ja-JP" altLang="en-US" smtClean="0"/>
              <a:t>2021/1/25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89089-B79D-41A8-97EE-B3A01A7344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1604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57292-9951-4988-918A-7D6C62A13636}" type="datetimeFigureOut">
              <a:rPr kumimoji="1" lang="ja-JP" altLang="en-US" smtClean="0"/>
              <a:t>2021/1/25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89089-B79D-41A8-97EE-B3A01A7344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7196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857292-9951-4988-918A-7D6C62A13636}" type="datetimeFigureOut">
              <a:rPr kumimoji="1" lang="ja-JP" altLang="en-US" smtClean="0"/>
              <a:t>2021/1/25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89089-B79D-41A8-97EE-B3A01A7344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0025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FDAD86-C714-4637-80EE-C8A5FFB0A5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テーブルゲーム作成の</a:t>
            </a:r>
            <a:br>
              <a:rPr lang="en-US" altLang="ja-JP" dirty="0"/>
            </a:br>
            <a:r>
              <a:rPr lang="ja-JP" altLang="en-US" dirty="0"/>
              <a:t>ためのライブラリー開発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CD0F83A-539F-4D0D-BE02-A604033F8F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kumimoji="1" lang="ja-JP" altLang="en-US" dirty="0"/>
              <a:t>機械・電気システム工学専攻　油布航一郎</a:t>
            </a:r>
          </a:p>
        </p:txBody>
      </p:sp>
    </p:spTree>
    <p:extLst>
      <p:ext uri="{BB962C8B-B14F-4D97-AF65-F5344CB8AC3E}">
        <p14:creationId xmlns:p14="http://schemas.microsoft.com/office/powerpoint/2010/main" val="3176368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EF1DE42C-D782-4E03-9350-58B90203EA1E}"/>
              </a:ext>
            </a:extLst>
          </p:cNvPr>
          <p:cNvCxnSpPr>
            <a:cxnSpLocks/>
          </p:cNvCxnSpPr>
          <p:nvPr/>
        </p:nvCxnSpPr>
        <p:spPr>
          <a:xfrm>
            <a:off x="628650" y="1376314"/>
            <a:ext cx="78867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図 4">
            <a:extLst>
              <a:ext uri="{FF2B5EF4-FFF2-40B4-BE49-F238E27FC236}">
                <a16:creationId xmlns:a16="http://schemas.microsoft.com/office/drawing/2014/main" id="{4913B0B1-05DF-4CAF-AAF9-4977A819AC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54" r="4854"/>
          <a:stretch/>
        </p:blipFill>
        <p:spPr>
          <a:xfrm>
            <a:off x="1543930" y="2588756"/>
            <a:ext cx="1848022" cy="1278007"/>
          </a:xfrm>
          <a:prstGeom prst="rect">
            <a:avLst/>
          </a:prstGeom>
        </p:spPr>
      </p:pic>
      <p:sp>
        <p:nvSpPr>
          <p:cNvPr id="9" name="タイトル 1">
            <a:extLst>
              <a:ext uri="{FF2B5EF4-FFF2-40B4-BE49-F238E27FC236}">
                <a16:creationId xmlns:a16="http://schemas.microsoft.com/office/drawing/2014/main" id="{FB8D6694-B7A7-4039-9224-3967DF856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7992"/>
            <a:ext cx="7886700" cy="1325563"/>
          </a:xfrm>
        </p:spPr>
        <p:txBody>
          <a:bodyPr/>
          <a:lstStyle/>
          <a:p>
            <a:r>
              <a:rPr lang="ja-JP" altLang="en-US" dirty="0"/>
              <a:t>開発した主な</a:t>
            </a:r>
            <a:r>
              <a:rPr kumimoji="1" lang="ja-JP" altLang="en-US" dirty="0"/>
              <a:t>クラス説明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E6334116-A974-42A8-9B71-BB315B4321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09" t="14099" r="10329" b="8590"/>
          <a:stretch/>
        </p:blipFill>
        <p:spPr>
          <a:xfrm>
            <a:off x="5752048" y="2588755"/>
            <a:ext cx="1848022" cy="1278007"/>
          </a:xfrm>
          <a:prstGeom prst="rect">
            <a:avLst/>
          </a:prstGeom>
        </p:spPr>
      </p:pic>
      <p:sp>
        <p:nvSpPr>
          <p:cNvPr id="12" name="矢印: 左右 11">
            <a:extLst>
              <a:ext uri="{FF2B5EF4-FFF2-40B4-BE49-F238E27FC236}">
                <a16:creationId xmlns:a16="http://schemas.microsoft.com/office/drawing/2014/main" id="{8F12B714-A302-4473-B594-8560AA93D8BA}"/>
              </a:ext>
            </a:extLst>
          </p:cNvPr>
          <p:cNvSpPr/>
          <p:nvPr/>
        </p:nvSpPr>
        <p:spPr>
          <a:xfrm>
            <a:off x="3391951" y="2826945"/>
            <a:ext cx="2360096" cy="8201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4822C76-0FB4-4B9B-8DE0-6A020556FFCE}"/>
              </a:ext>
            </a:extLst>
          </p:cNvPr>
          <p:cNvSpPr txBox="1"/>
          <p:nvPr/>
        </p:nvSpPr>
        <p:spPr>
          <a:xfrm>
            <a:off x="3601038" y="3970796"/>
            <a:ext cx="1941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/>
              <a:t>クリック</a:t>
            </a:r>
            <a:endParaRPr kumimoji="1" lang="ja-JP" altLang="en-US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AB0CC5B6-B755-49B7-9E50-91A2B60B74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78"/>
          <a:stretch/>
        </p:blipFill>
        <p:spPr>
          <a:xfrm>
            <a:off x="1368505" y="4645922"/>
            <a:ext cx="2023447" cy="1278007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C99D9EA8-B68A-48E7-9152-1922D148E8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2047" y="4645922"/>
            <a:ext cx="1879665" cy="1278006"/>
          </a:xfrm>
          <a:prstGeom prst="rect">
            <a:avLst/>
          </a:prstGeom>
        </p:spPr>
      </p:pic>
      <p:sp>
        <p:nvSpPr>
          <p:cNvPr id="17" name="矢印: 左右 16">
            <a:extLst>
              <a:ext uri="{FF2B5EF4-FFF2-40B4-BE49-F238E27FC236}">
                <a16:creationId xmlns:a16="http://schemas.microsoft.com/office/drawing/2014/main" id="{51F9B071-DB68-45B2-8344-E7C372B42B0C}"/>
              </a:ext>
            </a:extLst>
          </p:cNvPr>
          <p:cNvSpPr/>
          <p:nvPr/>
        </p:nvSpPr>
        <p:spPr>
          <a:xfrm>
            <a:off x="3391951" y="4811962"/>
            <a:ext cx="2360096" cy="8201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5672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F0D29B-FDC2-460B-9DE3-6721B5201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ライブラリーを用いて</a:t>
            </a:r>
            <a:br>
              <a:rPr kumimoji="1" lang="en-US" altLang="ja-JP" dirty="0"/>
            </a:br>
            <a:r>
              <a:rPr kumimoji="1" lang="ja-JP" altLang="en-US" dirty="0"/>
              <a:t>開発したソフトウェア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0D6718-2FB8-4905-9AD2-5E3BF54C2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Table Game Creator</a:t>
            </a:r>
          </a:p>
          <a:p>
            <a:r>
              <a:rPr lang="ja-JP" altLang="en-US" dirty="0"/>
              <a:t>テーブルゲームの作成</a:t>
            </a:r>
            <a:endParaRPr lang="en-US" altLang="ja-JP" dirty="0"/>
          </a:p>
          <a:p>
            <a:r>
              <a:rPr lang="ja-JP" altLang="en-US" dirty="0"/>
              <a:t>オンライン上でのプレイ</a:t>
            </a:r>
            <a:endParaRPr lang="en-US" altLang="ja-JP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4BABC187-0447-4B0A-9F31-8F836B9E40A5}"/>
              </a:ext>
            </a:extLst>
          </p:cNvPr>
          <p:cNvCxnSpPr>
            <a:cxnSpLocks/>
          </p:cNvCxnSpPr>
          <p:nvPr/>
        </p:nvCxnSpPr>
        <p:spPr>
          <a:xfrm>
            <a:off x="628650" y="1671836"/>
            <a:ext cx="78867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475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B188CF8-D654-4E5D-BF4D-A2282FDE2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91" y="1641910"/>
            <a:ext cx="8288263" cy="455928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D521A92-A3F3-4DB7-86AE-6C0DABA8D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7992"/>
            <a:ext cx="7886700" cy="1325563"/>
          </a:xfrm>
        </p:spPr>
        <p:txBody>
          <a:bodyPr/>
          <a:lstStyle/>
          <a:p>
            <a:r>
              <a:rPr lang="ja-JP" altLang="en-US" dirty="0"/>
              <a:t>使い方</a:t>
            </a:r>
            <a:endParaRPr kumimoji="1" lang="ja-JP" alt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D4D790E-0602-4FEC-9606-8FDFC68362FB}"/>
              </a:ext>
            </a:extLst>
          </p:cNvPr>
          <p:cNvSpPr/>
          <p:nvPr/>
        </p:nvSpPr>
        <p:spPr>
          <a:xfrm>
            <a:off x="348791" y="1641910"/>
            <a:ext cx="2017336" cy="143663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5B0C68A4-0EBF-4AE8-B2A7-ADB171016D65}"/>
              </a:ext>
            </a:extLst>
          </p:cNvPr>
          <p:cNvCxnSpPr>
            <a:cxnSpLocks/>
          </p:cNvCxnSpPr>
          <p:nvPr/>
        </p:nvCxnSpPr>
        <p:spPr>
          <a:xfrm>
            <a:off x="628650" y="1376314"/>
            <a:ext cx="78867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537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ACBA82-AA0C-4F5C-AD6F-E2FF97515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画像の用意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F3C2152-4B0F-4484-8867-90140F8F1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78" y="1514538"/>
            <a:ext cx="6043085" cy="3254453"/>
          </a:xfrm>
          <a:prstGeom prst="rect">
            <a:avLst/>
          </a:prstGeom>
        </p:spPr>
      </p:pic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5B571039-E739-4E13-8B88-4AD7C6D60F95}"/>
              </a:ext>
            </a:extLst>
          </p:cNvPr>
          <p:cNvGrpSpPr/>
          <p:nvPr/>
        </p:nvGrpSpPr>
        <p:grpSpPr>
          <a:xfrm>
            <a:off x="2507976" y="2966115"/>
            <a:ext cx="6306532" cy="3605753"/>
            <a:chOff x="0" y="963122"/>
            <a:chExt cx="9144000" cy="4931756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54176148-8098-4378-87BE-AE8173422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963122"/>
              <a:ext cx="9144000" cy="4931756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380B415-CB36-4A63-96BC-15192A2F1B03}"/>
                </a:ext>
              </a:extLst>
            </p:cNvPr>
            <p:cNvSpPr/>
            <p:nvPr/>
          </p:nvSpPr>
          <p:spPr>
            <a:xfrm>
              <a:off x="7984504" y="1253765"/>
              <a:ext cx="1046374" cy="2073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083A0D60-91AE-4F49-B6C9-5C475040008C}"/>
              </a:ext>
            </a:extLst>
          </p:cNvPr>
          <p:cNvGrpSpPr/>
          <p:nvPr/>
        </p:nvGrpSpPr>
        <p:grpSpPr>
          <a:xfrm>
            <a:off x="5797480" y="2096475"/>
            <a:ext cx="3259668" cy="433668"/>
            <a:chOff x="5534696" y="2180732"/>
            <a:chExt cx="2840955" cy="433668"/>
          </a:xfrm>
        </p:grpSpPr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317E9595-82B4-4DBE-B901-62994F820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4696" y="2614400"/>
              <a:ext cx="2347269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コネクタ: カギ線 23">
              <a:extLst>
                <a:ext uri="{FF2B5EF4-FFF2-40B4-BE49-F238E27FC236}">
                  <a16:creationId xmlns:a16="http://schemas.microsoft.com/office/drawing/2014/main" id="{E4D465B3-79F7-4F72-A583-B11D58A666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8280" y="2180732"/>
              <a:ext cx="987371" cy="433668"/>
            </a:xfrm>
            <a:prstGeom prst="bentConnector3">
              <a:avLst>
                <a:gd name="adj1" fmla="val 96305"/>
              </a:avLst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E877B148-C160-4969-9CDC-DA5DED5D1462}"/>
              </a:ext>
            </a:extLst>
          </p:cNvPr>
          <p:cNvSpPr txBox="1"/>
          <p:nvPr/>
        </p:nvSpPr>
        <p:spPr>
          <a:xfrm>
            <a:off x="6349361" y="2016322"/>
            <a:ext cx="2760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ペイントツール</a:t>
            </a: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209545BB-4941-44B1-88D5-2FD3BF2FEF74}"/>
              </a:ext>
            </a:extLst>
          </p:cNvPr>
          <p:cNvGrpSpPr/>
          <p:nvPr/>
        </p:nvGrpSpPr>
        <p:grpSpPr>
          <a:xfrm flipH="1">
            <a:off x="329491" y="5517859"/>
            <a:ext cx="2576709" cy="433668"/>
            <a:chOff x="5534696" y="2180732"/>
            <a:chExt cx="2840955" cy="433668"/>
          </a:xfrm>
        </p:grpSpPr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214A3853-74C7-4FAA-A3E0-B4D128965A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4696" y="2614400"/>
              <a:ext cx="2347269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コネクタ: カギ線 38">
              <a:extLst>
                <a:ext uri="{FF2B5EF4-FFF2-40B4-BE49-F238E27FC236}">
                  <a16:creationId xmlns:a16="http://schemas.microsoft.com/office/drawing/2014/main" id="{D0AB18D0-8EE1-4FCE-8289-AC16E1DC78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8280" y="2180732"/>
              <a:ext cx="987371" cy="433668"/>
            </a:xfrm>
            <a:prstGeom prst="bentConnector3">
              <a:avLst>
                <a:gd name="adj1" fmla="val 96305"/>
              </a:avLst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6D50ECDF-1FD5-4614-9808-48B5E8AF3250}"/>
              </a:ext>
            </a:extLst>
          </p:cNvPr>
          <p:cNvSpPr txBox="1"/>
          <p:nvPr/>
        </p:nvSpPr>
        <p:spPr>
          <a:xfrm>
            <a:off x="468983" y="5408819"/>
            <a:ext cx="2347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画像サイト</a:t>
            </a: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B2C75EC8-25C7-49C0-8FF7-275F7DE77F71}"/>
              </a:ext>
            </a:extLst>
          </p:cNvPr>
          <p:cNvCxnSpPr>
            <a:cxnSpLocks/>
          </p:cNvCxnSpPr>
          <p:nvPr/>
        </p:nvCxnSpPr>
        <p:spPr>
          <a:xfrm>
            <a:off x="628650" y="1376314"/>
            <a:ext cx="78867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796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B188CF8-D654-4E5D-BF4D-A2282FDE2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91" y="1641910"/>
            <a:ext cx="8288263" cy="455928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D521A92-A3F3-4DB7-86AE-6C0DABA8D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7992"/>
            <a:ext cx="7886700" cy="1325563"/>
          </a:xfrm>
        </p:spPr>
        <p:txBody>
          <a:bodyPr/>
          <a:lstStyle/>
          <a:p>
            <a:r>
              <a:rPr lang="ja-JP" altLang="en-US" dirty="0"/>
              <a:t>使い方</a:t>
            </a:r>
            <a:endParaRPr kumimoji="1" lang="ja-JP" alt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D4D790E-0602-4FEC-9606-8FDFC68362FB}"/>
              </a:ext>
            </a:extLst>
          </p:cNvPr>
          <p:cNvSpPr/>
          <p:nvPr/>
        </p:nvSpPr>
        <p:spPr>
          <a:xfrm>
            <a:off x="1517716" y="2782553"/>
            <a:ext cx="2092750" cy="1497216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7653DEB1-DAEE-48DE-B123-247ADD15B15C}"/>
              </a:ext>
            </a:extLst>
          </p:cNvPr>
          <p:cNvCxnSpPr>
            <a:cxnSpLocks/>
          </p:cNvCxnSpPr>
          <p:nvPr/>
        </p:nvCxnSpPr>
        <p:spPr>
          <a:xfrm>
            <a:off x="628650" y="1376314"/>
            <a:ext cx="78867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846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AA7BDB-6CA9-4265-8CC6-65ACB7A6B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テーブルゲームの作成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7B00624A-B843-4452-A430-53495F135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936" y="1484264"/>
            <a:ext cx="6848128" cy="3889471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67AC2510-B869-4C2D-8869-2B43EEB9E189}"/>
              </a:ext>
            </a:extLst>
          </p:cNvPr>
          <p:cNvCxnSpPr>
            <a:cxnSpLocks/>
          </p:cNvCxnSpPr>
          <p:nvPr/>
        </p:nvCxnSpPr>
        <p:spPr>
          <a:xfrm>
            <a:off x="628650" y="1376314"/>
            <a:ext cx="78867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899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B188CF8-D654-4E5D-BF4D-A2282FDE2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91" y="1641910"/>
            <a:ext cx="8288263" cy="455928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D521A92-A3F3-4DB7-86AE-6C0DABA8D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7992"/>
            <a:ext cx="7886700" cy="1325563"/>
          </a:xfrm>
        </p:spPr>
        <p:txBody>
          <a:bodyPr/>
          <a:lstStyle/>
          <a:p>
            <a:r>
              <a:rPr lang="ja-JP" altLang="en-US" dirty="0"/>
              <a:t>使い方</a:t>
            </a:r>
            <a:endParaRPr kumimoji="1" lang="ja-JP" alt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D4D790E-0602-4FEC-9606-8FDFC68362FB}"/>
              </a:ext>
            </a:extLst>
          </p:cNvPr>
          <p:cNvSpPr/>
          <p:nvPr/>
        </p:nvSpPr>
        <p:spPr>
          <a:xfrm>
            <a:off x="2978871" y="3240938"/>
            <a:ext cx="2196446" cy="269794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73CB8232-30AD-4050-A6DD-F11A7F4CDA4C}"/>
              </a:ext>
            </a:extLst>
          </p:cNvPr>
          <p:cNvCxnSpPr>
            <a:cxnSpLocks/>
          </p:cNvCxnSpPr>
          <p:nvPr/>
        </p:nvCxnSpPr>
        <p:spPr>
          <a:xfrm>
            <a:off x="628650" y="1376314"/>
            <a:ext cx="78867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083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082688-20CB-4FE3-A056-3D74DD590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データの共有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AF80119-0BA5-426C-9AE8-EBE6F5FF0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46895"/>
            <a:ext cx="7886700" cy="2661534"/>
          </a:xfrm>
        </p:spPr>
        <p:txBody>
          <a:bodyPr/>
          <a:lstStyle/>
          <a:p>
            <a:pPr marL="0" indent="0">
              <a:buNone/>
            </a:pPr>
            <a:endParaRPr lang="en-US" altLang="ja-JP" dirty="0"/>
          </a:p>
          <a:p>
            <a:r>
              <a:rPr lang="en-US" altLang="ja-JP" dirty="0"/>
              <a:t>…/</a:t>
            </a:r>
            <a:r>
              <a:rPr kumimoji="1" lang="en-US" altLang="ja-JP" dirty="0" err="1"/>
              <a:t>TableGameCreator</a:t>
            </a:r>
            <a:r>
              <a:rPr kumimoji="1" lang="en-US" altLang="ja-JP" dirty="0"/>
              <a:t>/</a:t>
            </a:r>
            <a:r>
              <a:rPr kumimoji="1" lang="en-US" altLang="ja-JP" dirty="0" err="1"/>
              <a:t>TableGameData</a:t>
            </a:r>
            <a:r>
              <a:rPr kumimoji="1" lang="en-US" altLang="ja-JP" dirty="0"/>
              <a:t>/</a:t>
            </a:r>
            <a:r>
              <a:rPr kumimoji="1" lang="ja-JP" altLang="en-US" dirty="0"/>
              <a:t>ゲーム名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	</a:t>
            </a:r>
            <a:r>
              <a:rPr kumimoji="1" lang="ja-JP" altLang="en-US" dirty="0"/>
              <a:t>のフォルダを共有し同様の階層のフォルダに入れる</a:t>
            </a:r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6D8FE8CE-ABFE-47A1-9DF4-516DB9E74266}"/>
              </a:ext>
            </a:extLst>
          </p:cNvPr>
          <p:cNvGrpSpPr/>
          <p:nvPr/>
        </p:nvGrpSpPr>
        <p:grpSpPr>
          <a:xfrm>
            <a:off x="5843145" y="3904957"/>
            <a:ext cx="3131074" cy="2160682"/>
            <a:chOff x="5730023" y="4259789"/>
            <a:chExt cx="3131074" cy="2160682"/>
          </a:xfrm>
        </p:grpSpPr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7AE84425-1730-4347-9130-2ECAFAF808D4}"/>
                </a:ext>
              </a:extLst>
            </p:cNvPr>
            <p:cNvSpPr/>
            <p:nvPr/>
          </p:nvSpPr>
          <p:spPr>
            <a:xfrm>
              <a:off x="5730023" y="4293304"/>
              <a:ext cx="3131074" cy="2968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D3E101F5-75A0-4356-B40D-9C0E28A5B589}"/>
                </a:ext>
              </a:extLst>
            </p:cNvPr>
            <p:cNvSpPr/>
            <p:nvPr/>
          </p:nvSpPr>
          <p:spPr>
            <a:xfrm>
              <a:off x="5730023" y="4584591"/>
              <a:ext cx="3131074" cy="18358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CC1CEB42-0FE2-4AA7-BECF-5E6EF1DD291C}"/>
                </a:ext>
              </a:extLst>
            </p:cNvPr>
            <p:cNvSpPr txBox="1"/>
            <p:nvPr/>
          </p:nvSpPr>
          <p:spPr>
            <a:xfrm>
              <a:off x="5773819" y="4259789"/>
              <a:ext cx="30872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b="1" dirty="0"/>
                <a:t>…/</a:t>
              </a:r>
              <a:r>
                <a:rPr kumimoji="1" lang="en-US" altLang="ja-JP" sz="1400" b="1" dirty="0" err="1"/>
                <a:t>TableGameCreator</a:t>
              </a:r>
              <a:r>
                <a:rPr kumimoji="1" lang="en-US" altLang="ja-JP" sz="1400" b="1" dirty="0"/>
                <a:t>/</a:t>
              </a:r>
              <a:r>
                <a:rPr kumimoji="1" lang="en-US" altLang="ja-JP" sz="1400" b="1" dirty="0" err="1"/>
                <a:t>TableGameData</a:t>
              </a:r>
              <a:r>
                <a:rPr kumimoji="1" lang="en-US" altLang="ja-JP" sz="1400" b="1" dirty="0"/>
                <a:t>/</a:t>
              </a:r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EAC9F44B-8E9E-4752-BB42-28300036AF69}"/>
              </a:ext>
            </a:extLst>
          </p:cNvPr>
          <p:cNvGrpSpPr/>
          <p:nvPr/>
        </p:nvGrpSpPr>
        <p:grpSpPr>
          <a:xfrm>
            <a:off x="231773" y="3938472"/>
            <a:ext cx="3170042" cy="2191156"/>
            <a:chOff x="5730023" y="4259789"/>
            <a:chExt cx="3131074" cy="2160682"/>
          </a:xfrm>
        </p:grpSpPr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70ACDC0A-EFB0-4778-9998-C3BC241AA35D}"/>
                </a:ext>
              </a:extLst>
            </p:cNvPr>
            <p:cNvSpPr/>
            <p:nvPr/>
          </p:nvSpPr>
          <p:spPr>
            <a:xfrm>
              <a:off x="5730023" y="4293304"/>
              <a:ext cx="3131074" cy="2968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4E47A1BF-7CA8-48BB-9B64-AB1BEE0A6BBE}"/>
                </a:ext>
              </a:extLst>
            </p:cNvPr>
            <p:cNvSpPr/>
            <p:nvPr/>
          </p:nvSpPr>
          <p:spPr>
            <a:xfrm>
              <a:off x="5730023" y="4584591"/>
              <a:ext cx="3131074" cy="18358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E4FBFFD8-7B40-4297-B561-FFF24A7ABA3A}"/>
                </a:ext>
              </a:extLst>
            </p:cNvPr>
            <p:cNvSpPr txBox="1"/>
            <p:nvPr/>
          </p:nvSpPr>
          <p:spPr>
            <a:xfrm>
              <a:off x="5773819" y="4259789"/>
              <a:ext cx="30872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b="1" dirty="0"/>
                <a:t>…/</a:t>
              </a:r>
              <a:r>
                <a:rPr kumimoji="1" lang="en-US" altLang="ja-JP" sz="1400" b="1" dirty="0" err="1"/>
                <a:t>TableGameCreator</a:t>
              </a:r>
              <a:r>
                <a:rPr kumimoji="1" lang="en-US" altLang="ja-JP" sz="1400" b="1" dirty="0"/>
                <a:t>/</a:t>
              </a:r>
              <a:r>
                <a:rPr kumimoji="1" lang="en-US" altLang="ja-JP" sz="1400" b="1" dirty="0" err="1"/>
                <a:t>TableGameData</a:t>
              </a:r>
              <a:r>
                <a:rPr kumimoji="1" lang="en-US" altLang="ja-JP" sz="1400" b="1" dirty="0"/>
                <a:t>/</a:t>
              </a:r>
            </a:p>
          </p:txBody>
        </p:sp>
      </p:grpSp>
      <p:sp>
        <p:nvSpPr>
          <p:cNvPr id="22" name="矢印: 右 21">
            <a:extLst>
              <a:ext uri="{FF2B5EF4-FFF2-40B4-BE49-F238E27FC236}">
                <a16:creationId xmlns:a16="http://schemas.microsoft.com/office/drawing/2014/main" id="{F48D4927-833D-4B7D-9D59-5703664CA30B}"/>
              </a:ext>
            </a:extLst>
          </p:cNvPr>
          <p:cNvSpPr/>
          <p:nvPr/>
        </p:nvSpPr>
        <p:spPr>
          <a:xfrm>
            <a:off x="3218910" y="4936859"/>
            <a:ext cx="2975434" cy="52376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A38270C-58AB-4CD4-BEFE-06645A7A872D}"/>
              </a:ext>
            </a:extLst>
          </p:cNvPr>
          <p:cNvSpPr txBox="1"/>
          <p:nvPr/>
        </p:nvSpPr>
        <p:spPr>
          <a:xfrm>
            <a:off x="1240654" y="3445994"/>
            <a:ext cx="1152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Player1</a:t>
            </a:r>
            <a:endParaRPr kumimoji="1" lang="ja-JP" altLang="en-US" sz="2400" b="1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2698BF7-F20C-4C8E-B7E1-5D5883D86BBD}"/>
              </a:ext>
            </a:extLst>
          </p:cNvPr>
          <p:cNvSpPr txBox="1"/>
          <p:nvPr/>
        </p:nvSpPr>
        <p:spPr>
          <a:xfrm>
            <a:off x="6832542" y="3429000"/>
            <a:ext cx="1152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Player2</a:t>
            </a:r>
            <a:endParaRPr kumimoji="1" lang="ja-JP" altLang="en-US" sz="2400" b="1" dirty="0"/>
          </a:p>
        </p:txBody>
      </p: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2FF99E43-1B4E-4E96-862D-E9D1BDB1A25D}"/>
              </a:ext>
            </a:extLst>
          </p:cNvPr>
          <p:cNvGrpSpPr/>
          <p:nvPr/>
        </p:nvGrpSpPr>
        <p:grpSpPr>
          <a:xfrm>
            <a:off x="8251840" y="4400722"/>
            <a:ext cx="674712" cy="421946"/>
            <a:chOff x="5505254" y="2036190"/>
            <a:chExt cx="2111604" cy="1392810"/>
          </a:xfrm>
        </p:grpSpPr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5D966042-746B-4D28-8BC4-30CB8038C4FF}"/>
                </a:ext>
              </a:extLst>
            </p:cNvPr>
            <p:cNvSpPr/>
            <p:nvPr/>
          </p:nvSpPr>
          <p:spPr>
            <a:xfrm>
              <a:off x="5505254" y="2177592"/>
              <a:ext cx="1794237" cy="12514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2779C980-75D9-461F-8D27-009D0D2C4F5F}"/>
                </a:ext>
              </a:extLst>
            </p:cNvPr>
            <p:cNvSpPr/>
            <p:nvPr/>
          </p:nvSpPr>
          <p:spPr>
            <a:xfrm>
              <a:off x="5505254" y="2036190"/>
              <a:ext cx="590746" cy="14140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平行四辺形 27">
              <a:extLst>
                <a:ext uri="{FF2B5EF4-FFF2-40B4-BE49-F238E27FC236}">
                  <a16:creationId xmlns:a16="http://schemas.microsoft.com/office/drawing/2014/main" id="{11376A2F-A7E6-4C58-B609-CD9CF212B888}"/>
                </a:ext>
              </a:extLst>
            </p:cNvPr>
            <p:cNvSpPr/>
            <p:nvPr/>
          </p:nvSpPr>
          <p:spPr>
            <a:xfrm>
              <a:off x="5505254" y="2318994"/>
              <a:ext cx="2111604" cy="1110006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E02E0457-CB51-48B6-9ECB-58A7E5CE2B9D}"/>
              </a:ext>
            </a:extLst>
          </p:cNvPr>
          <p:cNvGrpSpPr/>
          <p:nvPr/>
        </p:nvGrpSpPr>
        <p:grpSpPr>
          <a:xfrm>
            <a:off x="1294271" y="4509269"/>
            <a:ext cx="1924639" cy="1294485"/>
            <a:chOff x="5505254" y="2036190"/>
            <a:chExt cx="2111604" cy="1392810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05FB4756-4D7E-4BBB-912A-8F45C0F2A2C1}"/>
                </a:ext>
              </a:extLst>
            </p:cNvPr>
            <p:cNvSpPr/>
            <p:nvPr/>
          </p:nvSpPr>
          <p:spPr>
            <a:xfrm>
              <a:off x="5505254" y="2177592"/>
              <a:ext cx="1794237" cy="12514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8B4D502B-0813-4578-81CB-EAFCB91A7499}"/>
                </a:ext>
              </a:extLst>
            </p:cNvPr>
            <p:cNvSpPr/>
            <p:nvPr/>
          </p:nvSpPr>
          <p:spPr>
            <a:xfrm>
              <a:off x="5505254" y="2036190"/>
              <a:ext cx="590746" cy="14140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平行四辺形 10">
              <a:extLst>
                <a:ext uri="{FF2B5EF4-FFF2-40B4-BE49-F238E27FC236}">
                  <a16:creationId xmlns:a16="http://schemas.microsoft.com/office/drawing/2014/main" id="{EFECBADB-9BDA-425B-87B9-71A95C1152EC}"/>
                </a:ext>
              </a:extLst>
            </p:cNvPr>
            <p:cNvSpPr/>
            <p:nvPr/>
          </p:nvSpPr>
          <p:spPr>
            <a:xfrm>
              <a:off x="5505254" y="2318994"/>
              <a:ext cx="2111604" cy="1110006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000" b="1" dirty="0">
                  <a:solidFill>
                    <a:schemeClr val="tx1"/>
                  </a:solidFill>
                </a:rPr>
                <a:t>ゲーム名</a:t>
              </a:r>
            </a:p>
          </p:txBody>
        </p: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619DD6D0-4228-4D5F-8A3F-7EE69EF6F66E}"/>
              </a:ext>
            </a:extLst>
          </p:cNvPr>
          <p:cNvGrpSpPr/>
          <p:nvPr/>
        </p:nvGrpSpPr>
        <p:grpSpPr>
          <a:xfrm>
            <a:off x="6260772" y="4443559"/>
            <a:ext cx="1924639" cy="1294485"/>
            <a:chOff x="5505254" y="2036190"/>
            <a:chExt cx="2111604" cy="1392810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DFEC2678-4013-4ECB-9E3B-9320F6D3312C}"/>
                </a:ext>
              </a:extLst>
            </p:cNvPr>
            <p:cNvSpPr/>
            <p:nvPr/>
          </p:nvSpPr>
          <p:spPr>
            <a:xfrm>
              <a:off x="5505254" y="2177592"/>
              <a:ext cx="1794237" cy="12514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63642A10-4F0D-4FE6-B768-434B0D5034DA}"/>
                </a:ext>
              </a:extLst>
            </p:cNvPr>
            <p:cNvSpPr/>
            <p:nvPr/>
          </p:nvSpPr>
          <p:spPr>
            <a:xfrm>
              <a:off x="5505254" y="2036190"/>
              <a:ext cx="590746" cy="14140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平行四辺形 32">
              <a:extLst>
                <a:ext uri="{FF2B5EF4-FFF2-40B4-BE49-F238E27FC236}">
                  <a16:creationId xmlns:a16="http://schemas.microsoft.com/office/drawing/2014/main" id="{F62D9269-2A0F-4A32-8EDE-1063ECA3D910}"/>
                </a:ext>
              </a:extLst>
            </p:cNvPr>
            <p:cNvSpPr/>
            <p:nvPr/>
          </p:nvSpPr>
          <p:spPr>
            <a:xfrm>
              <a:off x="5505254" y="2318994"/>
              <a:ext cx="2111604" cy="1110006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000" b="1" dirty="0">
                  <a:solidFill>
                    <a:schemeClr val="tx1"/>
                  </a:solidFill>
                </a:rPr>
                <a:t>ゲーム名</a:t>
              </a:r>
            </a:p>
          </p:txBody>
        </p:sp>
      </p:grpSp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411D79C9-C8F5-4ACA-89D7-28DB60C83839}"/>
              </a:ext>
            </a:extLst>
          </p:cNvPr>
          <p:cNvGrpSpPr/>
          <p:nvPr/>
        </p:nvGrpSpPr>
        <p:grpSpPr>
          <a:xfrm>
            <a:off x="8265682" y="5198740"/>
            <a:ext cx="674712" cy="421946"/>
            <a:chOff x="5505254" y="2036190"/>
            <a:chExt cx="2111604" cy="1392810"/>
          </a:xfrm>
        </p:grpSpPr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FB92C64F-45E5-4EC0-8791-0CFC010D30F2}"/>
                </a:ext>
              </a:extLst>
            </p:cNvPr>
            <p:cNvSpPr/>
            <p:nvPr/>
          </p:nvSpPr>
          <p:spPr>
            <a:xfrm>
              <a:off x="5505254" y="2177592"/>
              <a:ext cx="1794237" cy="12514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09B681D6-ABEF-4AC7-A575-68A3ED67B9EB}"/>
                </a:ext>
              </a:extLst>
            </p:cNvPr>
            <p:cNvSpPr/>
            <p:nvPr/>
          </p:nvSpPr>
          <p:spPr>
            <a:xfrm>
              <a:off x="5505254" y="2036190"/>
              <a:ext cx="590746" cy="14140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平行四辺形 36">
              <a:extLst>
                <a:ext uri="{FF2B5EF4-FFF2-40B4-BE49-F238E27FC236}">
                  <a16:creationId xmlns:a16="http://schemas.microsoft.com/office/drawing/2014/main" id="{4EE2C476-F27A-4C9B-B3CF-513ECA7E7698}"/>
                </a:ext>
              </a:extLst>
            </p:cNvPr>
            <p:cNvSpPr/>
            <p:nvPr/>
          </p:nvSpPr>
          <p:spPr>
            <a:xfrm>
              <a:off x="5505254" y="2318994"/>
              <a:ext cx="2111604" cy="1110006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E79B1EA6-DA96-44C6-8AC8-AC24042295F1}"/>
              </a:ext>
            </a:extLst>
          </p:cNvPr>
          <p:cNvGrpSpPr/>
          <p:nvPr/>
        </p:nvGrpSpPr>
        <p:grpSpPr>
          <a:xfrm>
            <a:off x="398419" y="4596895"/>
            <a:ext cx="674712" cy="421946"/>
            <a:chOff x="5505254" y="2036190"/>
            <a:chExt cx="2111604" cy="1392810"/>
          </a:xfrm>
        </p:grpSpPr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4E147CD5-5FD4-4B7F-8979-8C202F2B514C}"/>
                </a:ext>
              </a:extLst>
            </p:cNvPr>
            <p:cNvSpPr/>
            <p:nvPr/>
          </p:nvSpPr>
          <p:spPr>
            <a:xfrm>
              <a:off x="5505254" y="2177592"/>
              <a:ext cx="1794237" cy="12514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B316F058-D897-4E81-95C4-8FCD24055700}"/>
                </a:ext>
              </a:extLst>
            </p:cNvPr>
            <p:cNvSpPr/>
            <p:nvPr/>
          </p:nvSpPr>
          <p:spPr>
            <a:xfrm>
              <a:off x="5505254" y="2036190"/>
              <a:ext cx="590746" cy="14140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平行四辺形 40">
              <a:extLst>
                <a:ext uri="{FF2B5EF4-FFF2-40B4-BE49-F238E27FC236}">
                  <a16:creationId xmlns:a16="http://schemas.microsoft.com/office/drawing/2014/main" id="{01141AFD-1A88-4B63-BA36-AA30B4F258CF}"/>
                </a:ext>
              </a:extLst>
            </p:cNvPr>
            <p:cNvSpPr/>
            <p:nvPr/>
          </p:nvSpPr>
          <p:spPr>
            <a:xfrm>
              <a:off x="5505254" y="2318994"/>
              <a:ext cx="2111604" cy="1110006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490CF48C-E83E-40B8-A294-1696DA100653}"/>
              </a:ext>
            </a:extLst>
          </p:cNvPr>
          <p:cNvGrpSpPr/>
          <p:nvPr/>
        </p:nvGrpSpPr>
        <p:grpSpPr>
          <a:xfrm>
            <a:off x="398419" y="5304204"/>
            <a:ext cx="674712" cy="421946"/>
            <a:chOff x="5505254" y="2036190"/>
            <a:chExt cx="2111604" cy="1392810"/>
          </a:xfrm>
        </p:grpSpPr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60687CD3-6D5A-404F-A989-6B165A0D9887}"/>
                </a:ext>
              </a:extLst>
            </p:cNvPr>
            <p:cNvSpPr/>
            <p:nvPr/>
          </p:nvSpPr>
          <p:spPr>
            <a:xfrm>
              <a:off x="5505254" y="2177592"/>
              <a:ext cx="1794237" cy="125140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404BF3B7-E922-4264-A18E-B3625170E793}"/>
                </a:ext>
              </a:extLst>
            </p:cNvPr>
            <p:cNvSpPr/>
            <p:nvPr/>
          </p:nvSpPr>
          <p:spPr>
            <a:xfrm>
              <a:off x="5505254" y="2036190"/>
              <a:ext cx="590746" cy="14140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平行四辺形 44">
              <a:extLst>
                <a:ext uri="{FF2B5EF4-FFF2-40B4-BE49-F238E27FC236}">
                  <a16:creationId xmlns:a16="http://schemas.microsoft.com/office/drawing/2014/main" id="{52B06F0C-B1A9-433C-A1C1-E0EAA4F0333A}"/>
                </a:ext>
              </a:extLst>
            </p:cNvPr>
            <p:cNvSpPr/>
            <p:nvPr/>
          </p:nvSpPr>
          <p:spPr>
            <a:xfrm>
              <a:off x="5505254" y="2318994"/>
              <a:ext cx="2111604" cy="1110006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AE8228F0-490D-48EE-930D-A82122889657}"/>
              </a:ext>
            </a:extLst>
          </p:cNvPr>
          <p:cNvCxnSpPr>
            <a:cxnSpLocks/>
          </p:cNvCxnSpPr>
          <p:nvPr/>
        </p:nvCxnSpPr>
        <p:spPr>
          <a:xfrm>
            <a:off x="628650" y="1376314"/>
            <a:ext cx="78867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864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B188CF8-D654-4E5D-BF4D-A2282FDE2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91" y="1641910"/>
            <a:ext cx="8288263" cy="455928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D521A92-A3F3-4DB7-86AE-6C0DABA8D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7992"/>
            <a:ext cx="7886700" cy="1325563"/>
          </a:xfrm>
        </p:spPr>
        <p:txBody>
          <a:bodyPr/>
          <a:lstStyle/>
          <a:p>
            <a:r>
              <a:rPr lang="ja-JP" altLang="en-US" dirty="0"/>
              <a:t>使い方</a:t>
            </a:r>
            <a:endParaRPr kumimoji="1" lang="ja-JP" alt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D4D790E-0602-4FEC-9606-8FDFC68362FB}"/>
              </a:ext>
            </a:extLst>
          </p:cNvPr>
          <p:cNvSpPr/>
          <p:nvPr/>
        </p:nvSpPr>
        <p:spPr>
          <a:xfrm>
            <a:off x="5571241" y="2710681"/>
            <a:ext cx="1659118" cy="1663356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070CF025-4DE2-4367-9342-D7893B0B16C9}"/>
              </a:ext>
            </a:extLst>
          </p:cNvPr>
          <p:cNvCxnSpPr>
            <a:cxnSpLocks/>
          </p:cNvCxnSpPr>
          <p:nvPr/>
        </p:nvCxnSpPr>
        <p:spPr>
          <a:xfrm>
            <a:off x="628650" y="1376314"/>
            <a:ext cx="78867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661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082688-20CB-4FE3-A056-3D74DD590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データのロード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DC9BC2DD-6F63-46BC-9AF4-4E3A7FCF4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533" y="1618097"/>
            <a:ext cx="7142934" cy="402917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8C657F8C-3F03-403C-A604-D606EF3AC3EA}"/>
              </a:ext>
            </a:extLst>
          </p:cNvPr>
          <p:cNvCxnSpPr>
            <a:cxnSpLocks/>
          </p:cNvCxnSpPr>
          <p:nvPr/>
        </p:nvCxnSpPr>
        <p:spPr>
          <a:xfrm>
            <a:off x="628650" y="1376314"/>
            <a:ext cx="78867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125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98B761-D951-44B7-9CA4-70C0F3D2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背景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FA1485C-4604-476D-8BB1-D63C2F5DB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498" y="3993509"/>
            <a:ext cx="8383003" cy="3018984"/>
          </a:xfrm>
        </p:spPr>
        <p:txBody>
          <a:bodyPr>
            <a:normAutofit/>
          </a:bodyPr>
          <a:lstStyle/>
          <a:p>
            <a:r>
              <a:rPr kumimoji="1" lang="ja-JP" altLang="en-US" sz="4000" dirty="0"/>
              <a:t>世界には多くのテーブル</a:t>
            </a:r>
            <a:r>
              <a:rPr lang="ja-JP" altLang="en-US" sz="4000" dirty="0"/>
              <a:t>ゲームが</a:t>
            </a:r>
            <a:r>
              <a:rPr kumimoji="1" lang="ja-JP" altLang="en-US" sz="4000" dirty="0"/>
              <a:t>存在する</a:t>
            </a:r>
            <a:endParaRPr kumimoji="1" lang="en-US" altLang="ja-JP" sz="4000" dirty="0"/>
          </a:p>
          <a:p>
            <a:r>
              <a:rPr kumimoji="1" lang="ja-JP" altLang="en-US" sz="4000" dirty="0"/>
              <a:t>テーブルゲーム</a:t>
            </a:r>
            <a:r>
              <a:rPr lang="ja-JP" altLang="en-US" sz="4000" dirty="0"/>
              <a:t>を行うには場所や物にとらわれる</a:t>
            </a:r>
            <a:endParaRPr kumimoji="1" lang="en-US" altLang="ja-JP" sz="4000" dirty="0"/>
          </a:p>
          <a:p>
            <a:pPr marL="0" indent="0">
              <a:buNone/>
            </a:pPr>
            <a:endParaRPr lang="en-US" altLang="ja-JP" sz="3200" dirty="0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FDDC0D08-2D85-49B3-939C-6282B2600CB3}"/>
              </a:ext>
            </a:extLst>
          </p:cNvPr>
          <p:cNvCxnSpPr>
            <a:cxnSpLocks/>
          </p:cNvCxnSpPr>
          <p:nvPr/>
        </p:nvCxnSpPr>
        <p:spPr>
          <a:xfrm>
            <a:off x="628650" y="1376314"/>
            <a:ext cx="78867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>
            <a:extLst>
              <a:ext uri="{FF2B5EF4-FFF2-40B4-BE49-F238E27FC236}">
                <a16:creationId xmlns:a16="http://schemas.microsoft.com/office/drawing/2014/main" id="{A9A5677D-B520-47EB-AB90-18FBE7884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523340"/>
            <a:ext cx="3460482" cy="229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 descr="人, 屋内, テーブル, 座る が含まれている画像&#10;&#10;自動的に生成された説明">
            <a:extLst>
              <a:ext uri="{FF2B5EF4-FFF2-40B4-BE49-F238E27FC236}">
                <a16:creationId xmlns:a16="http://schemas.microsoft.com/office/drawing/2014/main" id="{3AF9CF7D-8FEA-4D68-AC4D-96D097E644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7" t="23710" r="724"/>
          <a:stretch/>
        </p:blipFill>
        <p:spPr>
          <a:xfrm>
            <a:off x="4371466" y="1523339"/>
            <a:ext cx="3870166" cy="23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8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B188CF8-D654-4E5D-BF4D-A2282FDE2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91" y="1641910"/>
            <a:ext cx="8288263" cy="455928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D521A92-A3F3-4DB7-86AE-6C0DABA8D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7992"/>
            <a:ext cx="7886700" cy="1325563"/>
          </a:xfrm>
        </p:spPr>
        <p:txBody>
          <a:bodyPr/>
          <a:lstStyle/>
          <a:p>
            <a:r>
              <a:rPr lang="ja-JP" altLang="en-US" dirty="0"/>
              <a:t>使い方</a:t>
            </a:r>
            <a:endParaRPr kumimoji="1" lang="ja-JP" alt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D4D790E-0602-4FEC-9606-8FDFC68362FB}"/>
              </a:ext>
            </a:extLst>
          </p:cNvPr>
          <p:cNvSpPr/>
          <p:nvPr/>
        </p:nvSpPr>
        <p:spPr>
          <a:xfrm>
            <a:off x="7268066" y="3503920"/>
            <a:ext cx="1527143" cy="251980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A5230013-4FDB-48F3-A22B-919FC13D3A50}"/>
              </a:ext>
            </a:extLst>
          </p:cNvPr>
          <p:cNvCxnSpPr>
            <a:cxnSpLocks/>
          </p:cNvCxnSpPr>
          <p:nvPr/>
        </p:nvCxnSpPr>
        <p:spPr>
          <a:xfrm>
            <a:off x="628650" y="1376314"/>
            <a:ext cx="78867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792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CB15A6-0D01-4185-8F97-1D3BAAED5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ゲームの開始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BE90867-39D8-42C3-8566-F75F03A29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75" y="1793054"/>
            <a:ext cx="7524250" cy="4190968"/>
          </a:xfrm>
          <a:prstGeom prst="rect">
            <a:avLst/>
          </a:prstGeom>
        </p:spPr>
      </p:pic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5AF899C7-1741-4194-A05D-D5729B34F54E}"/>
              </a:ext>
            </a:extLst>
          </p:cNvPr>
          <p:cNvCxnSpPr>
            <a:cxnSpLocks/>
          </p:cNvCxnSpPr>
          <p:nvPr/>
        </p:nvCxnSpPr>
        <p:spPr>
          <a:xfrm>
            <a:off x="628650" y="1376314"/>
            <a:ext cx="78867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183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966BDF-A786-45EF-80D8-58023F63D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実際の動作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56F2A58-7368-41E9-BEBF-A4325E5D1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4771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966BDF-A786-45EF-80D8-58023F63D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実際の動作</a:t>
            </a:r>
          </a:p>
        </p:txBody>
      </p:sp>
      <p:pic>
        <p:nvPicPr>
          <p:cNvPr id="7" name="実演1">
            <a:hlinkClick r:id="" action="ppaction://media"/>
            <a:extLst>
              <a:ext uri="{FF2B5EF4-FFF2-40B4-BE49-F238E27FC236}">
                <a16:creationId xmlns:a16="http://schemas.microsoft.com/office/drawing/2014/main" id="{58606135-B911-46A3-9FB7-5FC5DE5684F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650" y="1946275"/>
            <a:ext cx="7886700" cy="4108450"/>
          </a:xfrm>
        </p:spPr>
      </p:pic>
    </p:spTree>
    <p:extLst>
      <p:ext uri="{BB962C8B-B14F-4D97-AF65-F5344CB8AC3E}">
        <p14:creationId xmlns:p14="http://schemas.microsoft.com/office/powerpoint/2010/main" val="358408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29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9A71E2-6B38-4E4E-926A-C14830314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ソフトウェア　ライブラリーについて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7B83474-8150-4178-A36D-5B181C274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sz="4800" dirty="0"/>
              <a:t>ソフトウェア「</a:t>
            </a:r>
            <a:r>
              <a:rPr kumimoji="1" lang="en-US" altLang="ja-JP" sz="4800" dirty="0" err="1"/>
              <a:t>TableGame</a:t>
            </a:r>
            <a:r>
              <a:rPr lang="en-US" altLang="ja-JP" sz="4800" dirty="0" err="1"/>
              <a:t>Creator</a:t>
            </a:r>
            <a:r>
              <a:rPr kumimoji="1" lang="ja-JP" altLang="en-US" sz="4800" dirty="0"/>
              <a:t>」</a:t>
            </a:r>
            <a:endParaRPr kumimoji="1" lang="en-US" altLang="ja-JP" sz="4800" dirty="0"/>
          </a:p>
          <a:p>
            <a:pPr marL="457200" lvl="1" indent="0">
              <a:buNone/>
            </a:pPr>
            <a:r>
              <a:rPr kumimoji="1" lang="en-US" altLang="ja-JP" sz="4400" dirty="0"/>
              <a:t>Steam</a:t>
            </a:r>
            <a:r>
              <a:rPr kumimoji="1" lang="ja-JP" altLang="en-US" sz="4400" dirty="0"/>
              <a:t>にて提出審査中</a:t>
            </a:r>
            <a:endParaRPr kumimoji="1" lang="en-US" altLang="ja-JP" sz="4400" dirty="0"/>
          </a:p>
          <a:p>
            <a:r>
              <a:rPr kumimoji="1" lang="ja-JP" altLang="en-US" sz="4800" dirty="0"/>
              <a:t>ライブラリー</a:t>
            </a:r>
            <a:endParaRPr kumimoji="1" lang="en-US" altLang="ja-JP" sz="4800" dirty="0"/>
          </a:p>
          <a:p>
            <a:pPr marL="457200" lvl="1" indent="0">
              <a:buNone/>
            </a:pPr>
            <a:r>
              <a:rPr kumimoji="1" lang="en-US" altLang="ja-JP" sz="4400" dirty="0"/>
              <a:t>Unity</a:t>
            </a:r>
            <a:r>
              <a:rPr kumimoji="1" lang="ja-JP" altLang="en-US" sz="4400" dirty="0"/>
              <a:t>の</a:t>
            </a:r>
            <a:r>
              <a:rPr kumimoji="1" lang="en-US" altLang="ja-JP" sz="4400" dirty="0" err="1"/>
              <a:t>AssetStore</a:t>
            </a:r>
            <a:r>
              <a:rPr kumimoji="1" lang="ja-JP" altLang="en-US" sz="4400" dirty="0"/>
              <a:t>にて公開中</a:t>
            </a:r>
            <a:endParaRPr kumimoji="1" lang="en-US" altLang="ja-JP" sz="4400" dirty="0"/>
          </a:p>
          <a:p>
            <a:pPr lvl="1"/>
            <a:endParaRPr kumimoji="1" lang="en-US" altLang="ja-JP" dirty="0"/>
          </a:p>
          <a:p>
            <a:endParaRPr kumimoji="1" lang="ja-JP" altLang="en-US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FB3613B5-AB18-407B-90FA-EACC4396386B}"/>
              </a:ext>
            </a:extLst>
          </p:cNvPr>
          <p:cNvCxnSpPr>
            <a:cxnSpLocks/>
          </p:cNvCxnSpPr>
          <p:nvPr/>
        </p:nvCxnSpPr>
        <p:spPr>
          <a:xfrm>
            <a:off x="628650" y="1604914"/>
            <a:ext cx="78867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121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98B761-D951-44B7-9CA4-70C0F3D2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背景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FA1485C-4604-476D-8BB1-D63C2F5DB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006" y="3566277"/>
            <a:ext cx="8763502" cy="3018984"/>
          </a:xfrm>
        </p:spPr>
        <p:txBody>
          <a:bodyPr>
            <a:normAutofit fontScale="92500"/>
          </a:bodyPr>
          <a:lstStyle/>
          <a:p>
            <a:r>
              <a:rPr lang="ja-JP" altLang="en-US" sz="3600" dirty="0"/>
              <a:t>オンライン上でテーブルゲームを</a:t>
            </a:r>
            <a:endParaRPr lang="en-US" altLang="ja-JP" sz="3600" dirty="0"/>
          </a:p>
          <a:p>
            <a:pPr marL="0" indent="0">
              <a:buNone/>
            </a:pPr>
            <a:r>
              <a:rPr lang="ja-JP" altLang="en-US" sz="3600" dirty="0"/>
              <a:t>　　　　　　　自由に作成、プレイができる</a:t>
            </a:r>
            <a:endParaRPr lang="en-US" altLang="ja-JP" sz="3600" dirty="0"/>
          </a:p>
          <a:p>
            <a:pPr marL="0" indent="0">
              <a:buNone/>
            </a:pPr>
            <a:r>
              <a:rPr lang="ja-JP" altLang="en-US" sz="3600" dirty="0"/>
              <a:t>　ソフトウェアの開発</a:t>
            </a:r>
            <a:endParaRPr lang="en-US" altLang="ja-JP" sz="3600" dirty="0"/>
          </a:p>
          <a:p>
            <a:r>
              <a:rPr lang="ja-JP" altLang="en-US" sz="3600" dirty="0"/>
              <a:t>その開発を円滑に行うための</a:t>
            </a:r>
            <a:endParaRPr lang="en-US" altLang="ja-JP" sz="3600" dirty="0"/>
          </a:p>
          <a:p>
            <a:pPr marL="0" indent="0">
              <a:buNone/>
            </a:pPr>
            <a:r>
              <a:rPr lang="ja-JP" altLang="en-US" sz="3600" dirty="0"/>
              <a:t>　ライブラリーの開発</a:t>
            </a:r>
            <a:endParaRPr lang="en-US" altLang="ja-JP" sz="3600" dirty="0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FDDC0D08-2D85-49B3-939C-6282B2600CB3}"/>
              </a:ext>
            </a:extLst>
          </p:cNvPr>
          <p:cNvCxnSpPr>
            <a:cxnSpLocks/>
          </p:cNvCxnSpPr>
          <p:nvPr/>
        </p:nvCxnSpPr>
        <p:spPr>
          <a:xfrm>
            <a:off x="628650" y="1376314"/>
            <a:ext cx="78867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>
            <a:extLst>
              <a:ext uri="{FF2B5EF4-FFF2-40B4-BE49-F238E27FC236}">
                <a16:creationId xmlns:a16="http://schemas.microsoft.com/office/drawing/2014/main" id="{A9A5677D-B520-47EB-AB90-18FBE7884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284" y="1513593"/>
            <a:ext cx="2887548" cy="191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 descr="人, 屋内, テーブル, 座る が含まれている画像&#10;&#10;自動的に生成された説明">
            <a:extLst>
              <a:ext uri="{FF2B5EF4-FFF2-40B4-BE49-F238E27FC236}">
                <a16:creationId xmlns:a16="http://schemas.microsoft.com/office/drawing/2014/main" id="{3AF9CF7D-8FEA-4D68-AC4D-96D097E644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7" t="23710" r="724"/>
          <a:stretch/>
        </p:blipFill>
        <p:spPr>
          <a:xfrm>
            <a:off x="4684757" y="1513593"/>
            <a:ext cx="3222211" cy="191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459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224BC6-50F8-414C-91A0-7BFFB02B6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開発環境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E05DD6-7921-47CA-8FE1-678DF78EC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14540"/>
            <a:ext cx="7886700" cy="4351338"/>
          </a:xfrm>
        </p:spPr>
        <p:txBody>
          <a:bodyPr/>
          <a:lstStyle/>
          <a:p>
            <a:r>
              <a:rPr kumimoji="1" lang="en-US" altLang="ja-JP" dirty="0"/>
              <a:t>Unity</a:t>
            </a:r>
          </a:p>
          <a:p>
            <a:pPr lvl="1"/>
            <a:r>
              <a:rPr lang="en-US" altLang="ja-JP" dirty="0"/>
              <a:t>2D,3D</a:t>
            </a:r>
            <a:r>
              <a:rPr lang="ja-JP" altLang="en-US" dirty="0"/>
              <a:t>のグラフィックを用いた開発を得意とする</a:t>
            </a:r>
            <a:endParaRPr lang="en-US" altLang="ja-JP" dirty="0"/>
          </a:p>
          <a:p>
            <a:pPr marL="457200" lvl="1" indent="0">
              <a:buNone/>
            </a:pPr>
            <a:r>
              <a:rPr kumimoji="1" lang="ja-JP" altLang="en-US" dirty="0"/>
              <a:t>　統合開発環境</a:t>
            </a:r>
            <a:endParaRPr lang="en-US" altLang="ja-JP" dirty="0"/>
          </a:p>
          <a:p>
            <a:pPr lvl="1"/>
            <a:r>
              <a:rPr kumimoji="1" lang="ja-JP" altLang="en-US" dirty="0"/>
              <a:t>開発言語</a:t>
            </a:r>
            <a:r>
              <a:rPr lang="ja-JP" altLang="en-US" dirty="0"/>
              <a:t>：</a:t>
            </a:r>
            <a:r>
              <a:rPr kumimoji="1" lang="en-US" altLang="ja-JP" dirty="0"/>
              <a:t>C</a:t>
            </a:r>
            <a:r>
              <a:rPr kumimoji="1" lang="ja-JP" altLang="en-US" dirty="0"/>
              <a:t>＃</a:t>
            </a:r>
            <a:endParaRPr kumimoji="1" lang="en-US" altLang="ja-JP" dirty="0"/>
          </a:p>
          <a:p>
            <a:pPr lvl="1"/>
            <a:endParaRPr lang="en-US" altLang="ja-JP" dirty="0"/>
          </a:p>
          <a:p>
            <a:pPr marL="457200" lvl="1" indent="0">
              <a:buNone/>
            </a:pPr>
            <a:endParaRPr kumimoji="1" lang="en-US" altLang="ja-JP" dirty="0"/>
          </a:p>
          <a:p>
            <a:r>
              <a:rPr lang="en-US" altLang="ja-JP" dirty="0"/>
              <a:t>Photon</a:t>
            </a:r>
          </a:p>
          <a:p>
            <a:pPr lvl="1"/>
            <a:r>
              <a:rPr kumimoji="1" lang="ja-JP" altLang="en-US" dirty="0"/>
              <a:t>同期通信を可能にする</a:t>
            </a:r>
            <a:r>
              <a:rPr kumimoji="1" lang="en-US" altLang="ja-JP" dirty="0"/>
              <a:t>SDK</a:t>
            </a:r>
            <a:r>
              <a:rPr kumimoji="1" lang="ja-JP" altLang="en-US" dirty="0"/>
              <a:t>とサーバーのサービス</a:t>
            </a:r>
          </a:p>
        </p:txBody>
      </p:sp>
      <p:pic>
        <p:nvPicPr>
          <p:cNvPr id="5" name="図 4" descr="図形&#10;&#10;中程度の精度で自動的に生成された説明">
            <a:extLst>
              <a:ext uri="{FF2B5EF4-FFF2-40B4-BE49-F238E27FC236}">
                <a16:creationId xmlns:a16="http://schemas.microsoft.com/office/drawing/2014/main" id="{4455E618-F2A0-4AF7-AF3C-8EB8D390D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982" y="2043568"/>
            <a:ext cx="4649288" cy="2471871"/>
          </a:xfrm>
          <a:prstGeom prst="rect">
            <a:avLst/>
          </a:prstGeom>
        </p:spPr>
      </p:pic>
      <p:pic>
        <p:nvPicPr>
          <p:cNvPr id="7" name="図 6" descr="ロゴ&#10;&#10;自動的に生成された説明">
            <a:extLst>
              <a:ext uri="{FF2B5EF4-FFF2-40B4-BE49-F238E27FC236}">
                <a16:creationId xmlns:a16="http://schemas.microsoft.com/office/drawing/2014/main" id="{82BC6CBA-A551-40A3-8D3A-4365056B0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976" y="5052216"/>
            <a:ext cx="4081807" cy="1111265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ECCF2666-BF51-4B29-A50E-FB812F77B20A}"/>
              </a:ext>
            </a:extLst>
          </p:cNvPr>
          <p:cNvCxnSpPr>
            <a:cxnSpLocks/>
          </p:cNvCxnSpPr>
          <p:nvPr/>
        </p:nvCxnSpPr>
        <p:spPr>
          <a:xfrm>
            <a:off x="628650" y="1376314"/>
            <a:ext cx="78867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880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558519-9EA0-4A5B-9DEE-C409B34B4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テーブルゲームについて</a:t>
            </a:r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F6E79062-3FB6-451B-BD02-9F97664CE448}"/>
              </a:ext>
            </a:extLst>
          </p:cNvPr>
          <p:cNvCxnSpPr>
            <a:cxnSpLocks/>
          </p:cNvCxnSpPr>
          <p:nvPr/>
        </p:nvCxnSpPr>
        <p:spPr>
          <a:xfrm>
            <a:off x="628650" y="1376314"/>
            <a:ext cx="78867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コンテンツ プレースホルダー 3">
            <a:extLst>
              <a:ext uri="{FF2B5EF4-FFF2-40B4-BE49-F238E27FC236}">
                <a16:creationId xmlns:a16="http://schemas.microsoft.com/office/drawing/2014/main" id="{5D20F151-5073-4032-B99D-BA9E22653D03}"/>
              </a:ext>
            </a:extLst>
          </p:cNvPr>
          <p:cNvSpPr txBox="1">
            <a:spLocks/>
          </p:cNvSpPr>
          <p:nvPr/>
        </p:nvSpPr>
        <p:spPr>
          <a:xfrm>
            <a:off x="1235920" y="2184823"/>
            <a:ext cx="1173646" cy="7512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4800" dirty="0"/>
              <a:t>駒</a:t>
            </a:r>
            <a:endParaRPr lang="en-US" altLang="ja-JP" sz="4800" dirty="0"/>
          </a:p>
        </p:txBody>
      </p:sp>
      <p:sp>
        <p:nvSpPr>
          <p:cNvPr id="6" name="コンテンツ プレースホルダー 3">
            <a:extLst>
              <a:ext uri="{FF2B5EF4-FFF2-40B4-BE49-F238E27FC236}">
                <a16:creationId xmlns:a16="http://schemas.microsoft.com/office/drawing/2014/main" id="{DFEFE521-D385-4D4B-91C4-0C116465F34D}"/>
              </a:ext>
            </a:extLst>
          </p:cNvPr>
          <p:cNvSpPr txBox="1">
            <a:spLocks/>
          </p:cNvSpPr>
          <p:nvPr/>
        </p:nvSpPr>
        <p:spPr>
          <a:xfrm>
            <a:off x="3844545" y="2185853"/>
            <a:ext cx="1288968" cy="795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4800" dirty="0"/>
              <a:t>盤</a:t>
            </a:r>
          </a:p>
        </p:txBody>
      </p:sp>
      <p:sp>
        <p:nvSpPr>
          <p:cNvPr id="7" name="コンテンツ プレースホルダー 3">
            <a:extLst>
              <a:ext uri="{FF2B5EF4-FFF2-40B4-BE49-F238E27FC236}">
                <a16:creationId xmlns:a16="http://schemas.microsoft.com/office/drawing/2014/main" id="{83B60B4C-8BB8-49EE-9EFB-336CB05A2FCB}"/>
              </a:ext>
            </a:extLst>
          </p:cNvPr>
          <p:cNvSpPr txBox="1">
            <a:spLocks/>
          </p:cNvSpPr>
          <p:nvPr/>
        </p:nvSpPr>
        <p:spPr>
          <a:xfrm>
            <a:off x="5868293" y="2140915"/>
            <a:ext cx="2498864" cy="795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4800" dirty="0"/>
              <a:t>カード</a:t>
            </a:r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F10CB1E5-4F74-4647-B95D-9E7A60ABD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4895" y="4954875"/>
            <a:ext cx="2817122" cy="844363"/>
          </a:xfrm>
        </p:spPr>
        <p:txBody>
          <a:bodyPr>
            <a:noAutofit/>
          </a:bodyPr>
          <a:lstStyle/>
          <a:p>
            <a:pPr lvl="1"/>
            <a:r>
              <a:rPr kumimoji="1" lang="en-US" altLang="ja-JP" sz="3200" dirty="0"/>
              <a:t>Piece</a:t>
            </a:r>
            <a:r>
              <a:rPr lang="ja-JP" altLang="en-US" sz="3200" dirty="0"/>
              <a:t> </a:t>
            </a:r>
            <a:r>
              <a:rPr lang="en-US" altLang="ja-JP" sz="3200" dirty="0"/>
              <a:t>Class</a:t>
            </a:r>
            <a:endParaRPr lang="en-US" altLang="ja-JP" sz="700" dirty="0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D6A5E4CD-E654-46E0-B5C0-E63C409E5E6B}"/>
              </a:ext>
            </a:extLst>
          </p:cNvPr>
          <p:cNvSpPr txBox="1">
            <a:spLocks/>
          </p:cNvSpPr>
          <p:nvPr/>
        </p:nvSpPr>
        <p:spPr>
          <a:xfrm>
            <a:off x="2842288" y="4933541"/>
            <a:ext cx="3026005" cy="887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ja-JP" sz="3200" dirty="0"/>
              <a:t>Board</a:t>
            </a:r>
            <a:r>
              <a:rPr lang="ja-JP" altLang="en-US" sz="3200" dirty="0"/>
              <a:t> </a:t>
            </a:r>
            <a:r>
              <a:rPr lang="en-US" altLang="ja-JP" sz="3200" dirty="0"/>
              <a:t>Class</a:t>
            </a:r>
            <a:endParaRPr lang="en-US" altLang="ja-JP" dirty="0"/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2BADA989-470F-493B-8AB3-A58034F71719}"/>
              </a:ext>
            </a:extLst>
          </p:cNvPr>
          <p:cNvSpPr txBox="1">
            <a:spLocks/>
          </p:cNvSpPr>
          <p:nvPr/>
        </p:nvSpPr>
        <p:spPr>
          <a:xfrm>
            <a:off x="5698228" y="4954875"/>
            <a:ext cx="2817122" cy="795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ja-JP" sz="3200" dirty="0"/>
              <a:t>Card</a:t>
            </a:r>
            <a:r>
              <a:rPr lang="ja-JP" altLang="en-US" sz="3200" dirty="0"/>
              <a:t> </a:t>
            </a:r>
            <a:r>
              <a:rPr lang="en-US" altLang="ja-JP" sz="3200" dirty="0"/>
              <a:t>Class</a:t>
            </a:r>
            <a:endParaRPr lang="en-US" altLang="ja-JP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B14ACD7-BB5F-47BB-8718-2FD532D8A929}"/>
              </a:ext>
            </a:extLst>
          </p:cNvPr>
          <p:cNvSpPr txBox="1"/>
          <p:nvPr/>
        </p:nvSpPr>
        <p:spPr>
          <a:xfrm>
            <a:off x="5868293" y="3807634"/>
            <a:ext cx="2387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4800" dirty="0"/>
              <a:t>動かす</a:t>
            </a:r>
            <a:endParaRPr kumimoji="1" lang="ja-JP" altLang="en-US" sz="2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3C8AECF-F3DF-4425-8AB3-A520FCA41CBA}"/>
              </a:ext>
            </a:extLst>
          </p:cNvPr>
          <p:cNvSpPr txBox="1"/>
          <p:nvPr/>
        </p:nvSpPr>
        <p:spPr>
          <a:xfrm>
            <a:off x="3346632" y="3848165"/>
            <a:ext cx="2017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4800" dirty="0"/>
              <a:t>置く</a:t>
            </a:r>
            <a:endParaRPr kumimoji="1" lang="ja-JP" altLang="en-US" sz="2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6084714-0747-4E0E-BCBD-656A775994D4}"/>
              </a:ext>
            </a:extLst>
          </p:cNvPr>
          <p:cNvSpPr txBox="1"/>
          <p:nvPr/>
        </p:nvSpPr>
        <p:spPr>
          <a:xfrm>
            <a:off x="754911" y="3807635"/>
            <a:ext cx="2017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4800" dirty="0"/>
              <a:t>持つ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27994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943FC6-DC29-43A2-9BC7-AC3B1771A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開発した主な</a:t>
            </a:r>
            <a:r>
              <a:rPr kumimoji="1" lang="ja-JP" altLang="en-US" dirty="0"/>
              <a:t>クラス説明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9188C-E906-412A-ACD3-63DEB361F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84" y="1825626"/>
            <a:ext cx="2309567" cy="436807"/>
          </a:xfrm>
        </p:spPr>
        <p:txBody>
          <a:bodyPr/>
          <a:lstStyle/>
          <a:p>
            <a:pPr lvl="1"/>
            <a:r>
              <a:rPr kumimoji="1" lang="en-US" altLang="ja-JP" dirty="0"/>
              <a:t>Piece</a:t>
            </a:r>
            <a:r>
              <a:rPr lang="ja-JP" altLang="en-US" dirty="0"/>
              <a:t> </a:t>
            </a:r>
            <a:r>
              <a:rPr lang="en-US" altLang="ja-JP" dirty="0"/>
              <a:t>Class</a:t>
            </a:r>
          </a:p>
          <a:p>
            <a:pPr marL="457200" lvl="1" indent="0">
              <a:buNone/>
            </a:pPr>
            <a:endParaRPr kumimoji="1"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0657FA4-6435-4A83-9B89-46085369A7A2}"/>
              </a:ext>
            </a:extLst>
          </p:cNvPr>
          <p:cNvSpPr txBox="1"/>
          <p:nvPr/>
        </p:nvSpPr>
        <p:spPr>
          <a:xfrm>
            <a:off x="562662" y="3286124"/>
            <a:ext cx="78867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テーブルゲームにおける駒、カード、ボードの要素をそれぞれ持つクラス</a:t>
            </a:r>
            <a:endParaRPr kumimoji="1" lang="en-US" altLang="ja-JP" sz="2800" dirty="0"/>
          </a:p>
          <a:p>
            <a:r>
              <a:rPr kumimoji="1" lang="ja-JP" altLang="en-US" sz="2800" dirty="0"/>
              <a:t>それぞれの要素の値を管理する</a:t>
            </a:r>
            <a:r>
              <a:rPr kumimoji="1" lang="en-US" altLang="ja-JP" sz="2800" dirty="0"/>
              <a:t>Data</a:t>
            </a:r>
            <a:r>
              <a:rPr kumimoji="1" lang="ja-JP" altLang="en-US" sz="2800" dirty="0"/>
              <a:t> </a:t>
            </a:r>
            <a:r>
              <a:rPr kumimoji="1" lang="en-US" altLang="ja-JP" sz="2800" dirty="0"/>
              <a:t>Class</a:t>
            </a:r>
            <a:r>
              <a:rPr kumimoji="1" lang="ja-JP" altLang="en-US" sz="2800" dirty="0"/>
              <a:t>や、見た目を変更する</a:t>
            </a:r>
            <a:r>
              <a:rPr kumimoji="1" lang="en-US" altLang="ja-JP" sz="2800" dirty="0" err="1"/>
              <a:t>ViewController</a:t>
            </a:r>
            <a:r>
              <a:rPr kumimoji="1" lang="ja-JP" altLang="en-US" sz="2800" dirty="0"/>
              <a:t>も管理する</a:t>
            </a:r>
            <a:endParaRPr kumimoji="1" lang="en-US" altLang="ja-JP" sz="2800" dirty="0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321DAB49-9195-49D4-A12B-CCDC6A589256}"/>
              </a:ext>
            </a:extLst>
          </p:cNvPr>
          <p:cNvSpPr txBox="1">
            <a:spLocks/>
          </p:cNvSpPr>
          <p:nvPr/>
        </p:nvSpPr>
        <p:spPr>
          <a:xfrm>
            <a:off x="697583" y="2213916"/>
            <a:ext cx="2309567" cy="436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ja-JP" dirty="0"/>
              <a:t>Board</a:t>
            </a:r>
            <a:r>
              <a:rPr lang="ja-JP" altLang="en-US" dirty="0"/>
              <a:t> </a:t>
            </a:r>
            <a:r>
              <a:rPr lang="en-US" altLang="ja-JP" dirty="0"/>
              <a:t>Class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ja-JP" dirty="0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5CD9C831-6D81-497C-B690-FC0281F14B84}"/>
              </a:ext>
            </a:extLst>
          </p:cNvPr>
          <p:cNvSpPr txBox="1">
            <a:spLocks/>
          </p:cNvSpPr>
          <p:nvPr/>
        </p:nvSpPr>
        <p:spPr>
          <a:xfrm>
            <a:off x="697584" y="2587380"/>
            <a:ext cx="2309567" cy="436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ja-JP" dirty="0"/>
              <a:t>Card</a:t>
            </a:r>
            <a:r>
              <a:rPr lang="ja-JP" altLang="en-US" dirty="0"/>
              <a:t> </a:t>
            </a:r>
            <a:r>
              <a:rPr lang="en-US" altLang="ja-JP" dirty="0"/>
              <a:t>Class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ja-JP" dirty="0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B9A08444-0484-4217-8398-326FD3C2BA14}"/>
              </a:ext>
            </a:extLst>
          </p:cNvPr>
          <p:cNvCxnSpPr>
            <a:cxnSpLocks/>
          </p:cNvCxnSpPr>
          <p:nvPr/>
        </p:nvCxnSpPr>
        <p:spPr>
          <a:xfrm>
            <a:off x="628650" y="1376314"/>
            <a:ext cx="78867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6849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図 22">
            <a:extLst>
              <a:ext uri="{FF2B5EF4-FFF2-40B4-BE49-F238E27FC236}">
                <a16:creationId xmlns:a16="http://schemas.microsoft.com/office/drawing/2014/main" id="{EE40E8AB-2840-4247-B68D-DE4A6D2B4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81478"/>
            <a:ext cx="7355852" cy="504619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5A136BE-5CCC-4E2C-8946-3C0647F27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開発したライブラリー</a:t>
            </a:r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2D86A118-ADD6-43A6-A671-BB498855DBFB}"/>
              </a:ext>
            </a:extLst>
          </p:cNvPr>
          <p:cNvCxnSpPr>
            <a:cxnSpLocks/>
          </p:cNvCxnSpPr>
          <p:nvPr/>
        </p:nvCxnSpPr>
        <p:spPr>
          <a:xfrm>
            <a:off x="628650" y="1376314"/>
            <a:ext cx="78867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7322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C296CC61-8A5A-4763-8221-426C2D2B7923}"/>
              </a:ext>
            </a:extLst>
          </p:cNvPr>
          <p:cNvSpPr/>
          <p:nvPr/>
        </p:nvSpPr>
        <p:spPr>
          <a:xfrm>
            <a:off x="933254" y="1508288"/>
            <a:ext cx="7346426" cy="2403835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3943FC6-DC29-43A2-9BC7-AC3B1771A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開発した主な</a:t>
            </a:r>
            <a:r>
              <a:rPr kumimoji="1" lang="ja-JP" altLang="en-US" dirty="0"/>
              <a:t>クラス説明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9188C-E906-412A-ACD3-63DEB361F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20" y="3062616"/>
            <a:ext cx="2309567" cy="436807"/>
          </a:xfrm>
        </p:spPr>
        <p:txBody>
          <a:bodyPr/>
          <a:lstStyle/>
          <a:p>
            <a:pPr lvl="1"/>
            <a:r>
              <a:rPr kumimoji="1" lang="en-US" altLang="ja-JP" dirty="0"/>
              <a:t>Piece</a:t>
            </a:r>
            <a:r>
              <a:rPr lang="ja-JP" altLang="en-US" dirty="0"/>
              <a:t> </a:t>
            </a:r>
            <a:r>
              <a:rPr lang="en-US" altLang="ja-JP" dirty="0"/>
              <a:t>Class</a:t>
            </a:r>
          </a:p>
          <a:p>
            <a:pPr marL="457200" lvl="1" indent="0">
              <a:buNone/>
            </a:pPr>
            <a:endParaRPr kumimoji="1" lang="en-US" altLang="ja-JP" dirty="0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321DAB49-9195-49D4-A12B-CCDC6A589256}"/>
              </a:ext>
            </a:extLst>
          </p:cNvPr>
          <p:cNvSpPr txBox="1">
            <a:spLocks/>
          </p:cNvSpPr>
          <p:nvPr/>
        </p:nvSpPr>
        <p:spPr>
          <a:xfrm>
            <a:off x="5580668" y="3105314"/>
            <a:ext cx="2309567" cy="436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ja-JP" dirty="0"/>
              <a:t>Board</a:t>
            </a:r>
            <a:r>
              <a:rPr lang="ja-JP" altLang="en-US" dirty="0"/>
              <a:t> </a:t>
            </a:r>
            <a:r>
              <a:rPr lang="en-US" altLang="ja-JP" dirty="0"/>
              <a:t>Class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ja-JP" dirty="0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5CD9C831-6D81-497C-B690-FC0281F14B84}"/>
              </a:ext>
            </a:extLst>
          </p:cNvPr>
          <p:cNvSpPr txBox="1">
            <a:spLocks/>
          </p:cNvSpPr>
          <p:nvPr/>
        </p:nvSpPr>
        <p:spPr>
          <a:xfrm>
            <a:off x="3222494" y="3062616"/>
            <a:ext cx="2309567" cy="436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ja-JP" dirty="0"/>
              <a:t>Card</a:t>
            </a:r>
            <a:r>
              <a:rPr lang="ja-JP" altLang="en-US" dirty="0"/>
              <a:t> </a:t>
            </a:r>
            <a:r>
              <a:rPr lang="en-US" altLang="ja-JP" dirty="0"/>
              <a:t>Class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ja-JP" dirty="0"/>
          </a:p>
        </p:txBody>
      </p:sp>
      <p:sp>
        <p:nvSpPr>
          <p:cNvPr id="6" name="矢印: 下 5">
            <a:extLst>
              <a:ext uri="{FF2B5EF4-FFF2-40B4-BE49-F238E27FC236}">
                <a16:creationId xmlns:a16="http://schemas.microsoft.com/office/drawing/2014/main" id="{F9E700E9-5F32-4E0B-9DC5-25EF6084D02A}"/>
              </a:ext>
            </a:extLst>
          </p:cNvPr>
          <p:cNvSpPr/>
          <p:nvPr/>
        </p:nvSpPr>
        <p:spPr>
          <a:xfrm flipV="1">
            <a:off x="1840730" y="3912123"/>
            <a:ext cx="952107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9395BD33-ACE1-4FF6-86CC-0CB15333B795}"/>
              </a:ext>
            </a:extLst>
          </p:cNvPr>
          <p:cNvSpPr/>
          <p:nvPr/>
        </p:nvSpPr>
        <p:spPr>
          <a:xfrm>
            <a:off x="506100" y="4549775"/>
            <a:ext cx="3621365" cy="15998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 err="1"/>
              <a:t>IObject</a:t>
            </a:r>
            <a:r>
              <a:rPr kumimoji="1" lang="en-US" altLang="ja-JP" sz="3600" dirty="0"/>
              <a:t> interface</a:t>
            </a:r>
            <a:endParaRPr kumimoji="1" lang="ja-JP" altLang="en-US" sz="36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8519469-6EED-4B02-A07B-D25A24748B05}"/>
              </a:ext>
            </a:extLst>
          </p:cNvPr>
          <p:cNvSpPr txBox="1"/>
          <p:nvPr/>
        </p:nvSpPr>
        <p:spPr>
          <a:xfrm>
            <a:off x="4376985" y="4646215"/>
            <a:ext cx="426091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err="1"/>
              <a:t>IObject</a:t>
            </a:r>
            <a:r>
              <a:rPr kumimoji="1" lang="en-US" altLang="ja-JP" sz="3200" dirty="0"/>
              <a:t> interface</a:t>
            </a:r>
            <a:r>
              <a:rPr kumimoji="1" lang="ja-JP" altLang="en-US" sz="3200" dirty="0"/>
              <a:t>を継承</a:t>
            </a:r>
            <a:endParaRPr kumimoji="1" lang="en-US" altLang="ja-JP" sz="3200" dirty="0"/>
          </a:p>
          <a:p>
            <a:r>
              <a:rPr kumimoji="1" lang="ja-JP" altLang="en-US" sz="3200" dirty="0"/>
              <a:t>持てる、動かせるなどを記述する制限</a:t>
            </a:r>
            <a:endParaRPr kumimoji="1" lang="en-US" altLang="ja-JP" sz="3200" dirty="0"/>
          </a:p>
          <a:p>
            <a:endParaRPr kumimoji="1" lang="en-US" altLang="ja-JP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9B95E158-9EF9-4B91-AD0C-03C3FD8AB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93" y="1827307"/>
            <a:ext cx="2198872" cy="1278007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0585FAD0-243A-4AA1-A508-1114885CB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184" y="1827307"/>
            <a:ext cx="2011677" cy="1278007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224CE1BD-A06B-4818-87DF-76C38B0A4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976" y="1805958"/>
            <a:ext cx="2046698" cy="1278007"/>
          </a:xfrm>
          <a:prstGeom prst="rect">
            <a:avLst/>
          </a:prstGeom>
        </p:spPr>
      </p:pic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B2FD0494-C372-45A0-974C-D5A07251E552}"/>
              </a:ext>
            </a:extLst>
          </p:cNvPr>
          <p:cNvCxnSpPr>
            <a:cxnSpLocks/>
          </p:cNvCxnSpPr>
          <p:nvPr/>
        </p:nvCxnSpPr>
        <p:spPr>
          <a:xfrm>
            <a:off x="628650" y="1376314"/>
            <a:ext cx="78867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401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C296CC61-8A5A-4763-8221-426C2D2B7923}"/>
              </a:ext>
            </a:extLst>
          </p:cNvPr>
          <p:cNvSpPr/>
          <p:nvPr/>
        </p:nvSpPr>
        <p:spPr>
          <a:xfrm>
            <a:off x="933254" y="1508288"/>
            <a:ext cx="7346426" cy="2403835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3943FC6-DC29-43A2-9BC7-AC3B1771A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7992"/>
            <a:ext cx="7886700" cy="1325563"/>
          </a:xfrm>
        </p:spPr>
        <p:txBody>
          <a:bodyPr/>
          <a:lstStyle/>
          <a:p>
            <a:r>
              <a:rPr lang="ja-JP" altLang="en-US" dirty="0"/>
              <a:t>開発した主な</a:t>
            </a:r>
            <a:r>
              <a:rPr kumimoji="1" lang="ja-JP" altLang="en-US" dirty="0"/>
              <a:t>クラス説明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F9188C-E906-412A-ACD3-63DEB361F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20" y="3062616"/>
            <a:ext cx="2309567" cy="436807"/>
          </a:xfrm>
        </p:spPr>
        <p:txBody>
          <a:bodyPr/>
          <a:lstStyle/>
          <a:p>
            <a:pPr lvl="1"/>
            <a:r>
              <a:rPr kumimoji="1" lang="en-US" altLang="ja-JP" dirty="0"/>
              <a:t>Piece</a:t>
            </a:r>
            <a:r>
              <a:rPr lang="ja-JP" altLang="en-US" dirty="0"/>
              <a:t> </a:t>
            </a:r>
            <a:r>
              <a:rPr lang="en-US" altLang="ja-JP" dirty="0"/>
              <a:t>Class</a:t>
            </a:r>
          </a:p>
          <a:p>
            <a:pPr marL="457200" lvl="1" indent="0">
              <a:buNone/>
            </a:pPr>
            <a:endParaRPr kumimoji="1" lang="en-US" altLang="ja-JP" dirty="0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321DAB49-9195-49D4-A12B-CCDC6A589256}"/>
              </a:ext>
            </a:extLst>
          </p:cNvPr>
          <p:cNvSpPr txBox="1">
            <a:spLocks/>
          </p:cNvSpPr>
          <p:nvPr/>
        </p:nvSpPr>
        <p:spPr>
          <a:xfrm>
            <a:off x="5580668" y="3105314"/>
            <a:ext cx="2309567" cy="436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ja-JP" dirty="0"/>
              <a:t>Board</a:t>
            </a:r>
            <a:r>
              <a:rPr lang="ja-JP" altLang="en-US" dirty="0"/>
              <a:t> </a:t>
            </a:r>
            <a:r>
              <a:rPr lang="en-US" altLang="ja-JP" dirty="0"/>
              <a:t>Class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ja-JP" dirty="0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5CD9C831-6D81-497C-B690-FC0281F14B84}"/>
              </a:ext>
            </a:extLst>
          </p:cNvPr>
          <p:cNvSpPr txBox="1">
            <a:spLocks/>
          </p:cNvSpPr>
          <p:nvPr/>
        </p:nvSpPr>
        <p:spPr>
          <a:xfrm>
            <a:off x="3222494" y="3062616"/>
            <a:ext cx="2309567" cy="436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ja-JP" dirty="0"/>
              <a:t>Card</a:t>
            </a:r>
            <a:r>
              <a:rPr lang="ja-JP" altLang="en-US" dirty="0"/>
              <a:t> </a:t>
            </a:r>
            <a:r>
              <a:rPr lang="en-US" altLang="ja-JP" dirty="0"/>
              <a:t>Class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ja-JP" dirty="0"/>
          </a:p>
        </p:txBody>
      </p:sp>
      <p:sp>
        <p:nvSpPr>
          <p:cNvPr id="6" name="矢印: 下 5">
            <a:extLst>
              <a:ext uri="{FF2B5EF4-FFF2-40B4-BE49-F238E27FC236}">
                <a16:creationId xmlns:a16="http://schemas.microsoft.com/office/drawing/2014/main" id="{F9E700E9-5F32-4E0B-9DC5-25EF6084D02A}"/>
              </a:ext>
            </a:extLst>
          </p:cNvPr>
          <p:cNvSpPr/>
          <p:nvPr/>
        </p:nvSpPr>
        <p:spPr>
          <a:xfrm flipV="1">
            <a:off x="1840730" y="3912123"/>
            <a:ext cx="952107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9395BD33-ACE1-4FF6-86CC-0CB15333B795}"/>
              </a:ext>
            </a:extLst>
          </p:cNvPr>
          <p:cNvSpPr/>
          <p:nvPr/>
        </p:nvSpPr>
        <p:spPr>
          <a:xfrm>
            <a:off x="506100" y="4549775"/>
            <a:ext cx="3621365" cy="15998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 err="1"/>
              <a:t>IObject</a:t>
            </a:r>
            <a:r>
              <a:rPr kumimoji="1" lang="en-US" altLang="ja-JP" sz="3600" dirty="0"/>
              <a:t> interface</a:t>
            </a:r>
            <a:endParaRPr kumimoji="1" lang="ja-JP" altLang="en-US" sz="3600" dirty="0"/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479C0931-EC0C-4A01-9266-8F01CB111C76}"/>
              </a:ext>
            </a:extLst>
          </p:cNvPr>
          <p:cNvSpPr/>
          <p:nvPr/>
        </p:nvSpPr>
        <p:spPr>
          <a:xfrm>
            <a:off x="5658805" y="4526811"/>
            <a:ext cx="2424162" cy="159987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>
                <a:solidFill>
                  <a:schemeClr val="tx1"/>
                </a:solidFill>
              </a:rPr>
              <a:t>Hand Class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BA3FAE4D-F0FF-41BE-9540-72E646078FC2}"/>
              </a:ext>
            </a:extLst>
          </p:cNvPr>
          <p:cNvSpPr/>
          <p:nvPr/>
        </p:nvSpPr>
        <p:spPr>
          <a:xfrm flipH="1">
            <a:off x="4127465" y="4977955"/>
            <a:ext cx="1531340" cy="6975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0B8A3A8B-ADBF-4113-8CB9-40A0496AE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93" y="1827307"/>
            <a:ext cx="2198872" cy="1278007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53E9641-0BED-4D83-8290-CA69E41A6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184" y="1827307"/>
            <a:ext cx="2011677" cy="127800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45F60BA-3151-4190-9FBC-927CC954B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976" y="1805958"/>
            <a:ext cx="2046698" cy="1278007"/>
          </a:xfrm>
          <a:prstGeom prst="rect">
            <a:avLst/>
          </a:prstGeom>
        </p:spPr>
      </p:pic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D9984689-BEB5-4E57-A8B7-51982619F7AE}"/>
              </a:ext>
            </a:extLst>
          </p:cNvPr>
          <p:cNvCxnSpPr>
            <a:cxnSpLocks/>
          </p:cNvCxnSpPr>
          <p:nvPr/>
        </p:nvCxnSpPr>
        <p:spPr>
          <a:xfrm>
            <a:off x="628650" y="1376314"/>
            <a:ext cx="78867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1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4731</TotalTime>
  <Words>320</Words>
  <Application>Microsoft Office PowerPoint</Application>
  <PresentationFormat>画面に合わせる (4:3)</PresentationFormat>
  <Paragraphs>84</Paragraphs>
  <Slides>24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テーマ</vt:lpstr>
      <vt:lpstr>テーブルゲーム作成の ためのライブラリー開発</vt:lpstr>
      <vt:lpstr>背景</vt:lpstr>
      <vt:lpstr>背景</vt:lpstr>
      <vt:lpstr>開発環境</vt:lpstr>
      <vt:lpstr>テーブルゲームについて</vt:lpstr>
      <vt:lpstr>開発した主なクラス説明</vt:lpstr>
      <vt:lpstr>開発したライブラリー</vt:lpstr>
      <vt:lpstr>開発した主なクラス説明</vt:lpstr>
      <vt:lpstr>開発した主なクラス説明</vt:lpstr>
      <vt:lpstr>開発した主なクラス説明</vt:lpstr>
      <vt:lpstr>ライブラリーを用いて 開発したソフトウェア</vt:lpstr>
      <vt:lpstr>使い方</vt:lpstr>
      <vt:lpstr>画像の用意</vt:lpstr>
      <vt:lpstr>使い方</vt:lpstr>
      <vt:lpstr>テーブルゲームの作成</vt:lpstr>
      <vt:lpstr>使い方</vt:lpstr>
      <vt:lpstr>データの共有</vt:lpstr>
      <vt:lpstr>使い方</vt:lpstr>
      <vt:lpstr>データのロード</vt:lpstr>
      <vt:lpstr>使い方</vt:lpstr>
      <vt:lpstr>ゲームの開始</vt:lpstr>
      <vt:lpstr>実際の動作</vt:lpstr>
      <vt:lpstr>実際の動作</vt:lpstr>
      <vt:lpstr>ソフトウェア　ライブラリーについて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yufu koichiro</dc:creator>
  <cp:lastModifiedBy>yufu koichiro</cp:lastModifiedBy>
  <cp:revision>65</cp:revision>
  <dcterms:created xsi:type="dcterms:W3CDTF">2021-01-21T05:55:44Z</dcterms:created>
  <dcterms:modified xsi:type="dcterms:W3CDTF">2021-01-25T18:29:27Z</dcterms:modified>
</cp:coreProperties>
</file>